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817" r:id="rId2"/>
    <p:sldId id="814" r:id="rId3"/>
    <p:sldId id="813" r:id="rId4"/>
    <p:sldId id="809" r:id="rId5"/>
    <p:sldId id="810" r:id="rId6"/>
    <p:sldId id="819" r:id="rId7"/>
    <p:sldId id="820" r:id="rId8"/>
    <p:sldId id="812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d Kwartler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91433" autoAdjust="0"/>
  </p:normalViewPr>
  <p:slideViewPr>
    <p:cSldViewPr snapToGrid="0">
      <p:cViewPr varScale="1">
        <p:scale>
          <a:sx n="108" d="100"/>
          <a:sy n="108" d="100"/>
        </p:scale>
        <p:origin x="1704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tiff>
</file>

<file path=ppt/media/image3.tiff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6/8/20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6/8/20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46173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2"/>
            <a:ext cx="1971675" cy="448759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47488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6/8/20</a:t>
            </a:fld>
            <a:endParaRPr lang="en-US"/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6/8/20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6/8/20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6/8/20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6/8/20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6/8/20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6/8/20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461420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460142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6/8/20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451572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6"/>
            <a:ext cx="2949178" cy="447778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6/8/20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pic>
        <p:nvPicPr>
          <p:cNvPr id="7" name="Picture 4" descr="Image result for gserm"/>
          <p:cNvPicPr>
            <a:picLocks noChangeAspect="1" noChangeArrowheads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913"/>
          <a:stretch/>
        </p:blipFill>
        <p:spPr bwMode="auto">
          <a:xfrm>
            <a:off x="8182940" y="6288258"/>
            <a:ext cx="961060" cy="534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715BBF-95D6-F54C-B14E-39963604D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6/8/20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3C8603-1058-3A43-B56D-C815A631D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Basic Text Visuals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6EE01D-AAE8-0A4B-8C6A-9C9EBCD45B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F56525-5FA3-0640-B343-9DAE8DD5F6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EA0C58-4A63-374D-9743-13A17B01B80C}"/>
              </a:ext>
            </a:extLst>
          </p:cNvPr>
          <p:cNvSpPr txBox="1"/>
          <p:nvPr/>
        </p:nvSpPr>
        <p:spPr>
          <a:xfrm>
            <a:off x="878774" y="1733797"/>
            <a:ext cx="2786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﻿</a:t>
            </a:r>
            <a:r>
              <a:rPr lang="en-US" dirty="0" err="1"/>
              <a:t>live_A_simple_wordcloud.R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0DBE2B-998E-4E41-A6B6-C9EA75094BC6}"/>
              </a:ext>
            </a:extLst>
          </p:cNvPr>
          <p:cNvSpPr txBox="1"/>
          <p:nvPr/>
        </p:nvSpPr>
        <p:spPr>
          <a:xfrm>
            <a:off x="878774" y="2315688"/>
            <a:ext cx="3804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﻿</a:t>
            </a:r>
            <a:r>
              <a:rPr lang="en-US" dirty="0" err="1"/>
              <a:t>live_B_comparisonCloud_bankLoans.R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61E550-099E-7E48-BE75-8DC99A2FC7A2}"/>
              </a:ext>
            </a:extLst>
          </p:cNvPr>
          <p:cNvSpPr txBox="1"/>
          <p:nvPr/>
        </p:nvSpPr>
        <p:spPr>
          <a:xfrm>
            <a:off x="878774" y="2897579"/>
            <a:ext cx="1950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﻿</a:t>
            </a:r>
            <a:r>
              <a:rPr lang="en-US" dirty="0" err="1"/>
              <a:t>live_C_RapSongs.R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8798C1-3F99-954E-874D-5DBEA597E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8879" y="1573480"/>
            <a:ext cx="4029693" cy="3022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859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F1037A-0BEB-FB47-BFD1-78614EDFB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6/8/20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BCF145-588B-BA4A-8D78-F7AD004B9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make some pyramids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5DB8A-6BC2-D546-9A79-0C0B4392EF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A030C0-5576-7D4D-9DE3-7E6A87332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F58D69-D46D-034A-91D9-5DBFD1B00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374" y="1331258"/>
            <a:ext cx="3811964" cy="4612341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24B951-0C0F-0647-95D1-7DFE37A3446A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7048EE-6D65-C548-9B77-52CAFD322556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5063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6/8/20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a pyramid plot…collapse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3</a:t>
            </a:fld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72FB341-653C-6248-9A9E-A3560918CD17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48539B6-99A5-C54D-9A8A-091747261F08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2" descr="Image result for document icon">
            <a:extLst>
              <a:ext uri="{FF2B5EF4-FFF2-40B4-BE49-F238E27FC236}">
                <a16:creationId xmlns:a16="http://schemas.microsoft.com/office/drawing/2014/main" id="{FAA4598B-8347-B443-8BE4-C9929BE8FC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0761" y="1682660"/>
            <a:ext cx="946096" cy="946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C1854C67-4A43-5D4A-9922-AB4F18A2D374}"/>
              </a:ext>
            </a:extLst>
          </p:cNvPr>
          <p:cNvSpPr txBox="1"/>
          <p:nvPr/>
        </p:nvSpPr>
        <p:spPr>
          <a:xfrm>
            <a:off x="6306208" y="961242"/>
            <a:ext cx="26152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Combined/Collapsed </a:t>
            </a:r>
          </a:p>
          <a:p>
            <a:pPr algn="ctr"/>
            <a:r>
              <a:rPr lang="en-US" b="1" u="sng" dirty="0"/>
              <a:t>into a 2 document corpus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478C4C-9A81-144F-86AF-03EC15323DD2}"/>
              </a:ext>
            </a:extLst>
          </p:cNvPr>
          <p:cNvSpPr txBox="1"/>
          <p:nvPr/>
        </p:nvSpPr>
        <p:spPr>
          <a:xfrm>
            <a:off x="288146" y="1245022"/>
            <a:ext cx="2409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err="1"/>
              <a:t>CorpusA</a:t>
            </a:r>
            <a:r>
              <a:rPr lang="en-US" b="1" u="sng" dirty="0"/>
              <a:t> – 1000 Tweets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F6B5C53-9DB3-7748-90D5-60484A9799B6}"/>
              </a:ext>
            </a:extLst>
          </p:cNvPr>
          <p:cNvGrpSpPr/>
          <p:nvPr/>
        </p:nvGrpSpPr>
        <p:grpSpPr>
          <a:xfrm>
            <a:off x="-1" y="1599580"/>
            <a:ext cx="3008243" cy="825575"/>
            <a:chOff x="2393494" y="2948152"/>
            <a:chExt cx="3008243" cy="825575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36E38639-F2B8-AB46-AECA-300D07A2ACA6}"/>
                </a:ext>
              </a:extLst>
            </p:cNvPr>
            <p:cNvGrpSpPr/>
            <p:nvPr/>
          </p:nvGrpSpPr>
          <p:grpSpPr>
            <a:xfrm>
              <a:off x="2511573" y="3074532"/>
              <a:ext cx="2736003" cy="572814"/>
              <a:chOff x="2538396" y="3039060"/>
              <a:chExt cx="2736003" cy="572814"/>
            </a:xfrm>
          </p:grpSpPr>
          <p:pic>
            <p:nvPicPr>
              <p:cNvPr id="39" name="Picture 2" descr="Image result for document icon">
                <a:extLst>
                  <a:ext uri="{FF2B5EF4-FFF2-40B4-BE49-F238E27FC236}">
                    <a16:creationId xmlns:a16="http://schemas.microsoft.com/office/drawing/2014/main" id="{6257AF65-A7DB-0940-B4E3-B53600111B3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66941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0" name="Picture 2" descr="Image result for document icon">
                <a:extLst>
                  <a:ext uri="{FF2B5EF4-FFF2-40B4-BE49-F238E27FC236}">
                    <a16:creationId xmlns:a16="http://schemas.microsoft.com/office/drawing/2014/main" id="{82F72F12-4728-6D4E-B28A-DBAF9180634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38396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1" name="Picture 2" descr="Image result for document icon">
                <a:extLst>
                  <a:ext uri="{FF2B5EF4-FFF2-40B4-BE49-F238E27FC236}">
                    <a16:creationId xmlns:a16="http://schemas.microsoft.com/office/drawing/2014/main" id="{DC9B2EBE-7C7E-014A-8FCF-FE0499E4266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701585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2" name="Picture 2" descr="Image result for document icon">
                <a:extLst>
                  <a:ext uri="{FF2B5EF4-FFF2-40B4-BE49-F238E27FC236}">
                    <a16:creationId xmlns:a16="http://schemas.microsoft.com/office/drawing/2014/main" id="{059BCB82-09C6-0F44-89F2-D166B996361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86293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3" name="Picture 2" descr="Image result for document icon">
                <a:extLst>
                  <a:ext uri="{FF2B5EF4-FFF2-40B4-BE49-F238E27FC236}">
                    <a16:creationId xmlns:a16="http://schemas.microsoft.com/office/drawing/2014/main" id="{777F27E4-6717-6A45-8485-76A25A22EDF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26617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0003D47B-4624-5A4F-8393-BEC973C5FF30}"/>
                </a:ext>
              </a:extLst>
            </p:cNvPr>
            <p:cNvSpPr/>
            <p:nvPr/>
          </p:nvSpPr>
          <p:spPr>
            <a:xfrm>
              <a:off x="2393494" y="2948152"/>
              <a:ext cx="3008243" cy="825575"/>
            </a:xfrm>
            <a:prstGeom prst="roundRect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56C88CC2-701D-D045-8BA7-5DD700A1837A}"/>
              </a:ext>
            </a:extLst>
          </p:cNvPr>
          <p:cNvSpPr txBox="1"/>
          <p:nvPr/>
        </p:nvSpPr>
        <p:spPr>
          <a:xfrm>
            <a:off x="292955" y="3187610"/>
            <a:ext cx="2399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err="1"/>
              <a:t>CorpusB</a:t>
            </a:r>
            <a:r>
              <a:rPr lang="en-US" b="1" u="sng" dirty="0"/>
              <a:t> – 1000 Tweets</a:t>
            </a:r>
          </a:p>
        </p:txBody>
      </p:sp>
      <p:sp>
        <p:nvSpPr>
          <p:cNvPr id="45" name="Right Arrow 44">
            <a:extLst>
              <a:ext uri="{FF2B5EF4-FFF2-40B4-BE49-F238E27FC236}">
                <a16:creationId xmlns:a16="http://schemas.microsoft.com/office/drawing/2014/main" id="{EDAAC564-908C-B74D-BFF9-C24BC3729652}"/>
              </a:ext>
            </a:extLst>
          </p:cNvPr>
          <p:cNvSpPr/>
          <p:nvPr/>
        </p:nvSpPr>
        <p:spPr>
          <a:xfrm>
            <a:off x="3151392" y="1647844"/>
            <a:ext cx="3058511" cy="693683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Clean &amp; Collapse</a:t>
            </a:r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69BE1500-E962-B948-B842-7DFBC3D372FA}"/>
              </a:ext>
            </a:extLst>
          </p:cNvPr>
          <p:cNvSpPr/>
          <p:nvPr/>
        </p:nvSpPr>
        <p:spPr>
          <a:xfrm>
            <a:off x="3124888" y="3567127"/>
            <a:ext cx="3058511" cy="693683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Clean &amp; Collapse</a:t>
            </a: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C1EEC26C-0003-3E40-A802-C7CB2D653D99}"/>
              </a:ext>
            </a:extLst>
          </p:cNvPr>
          <p:cNvSpPr/>
          <p:nvPr/>
        </p:nvSpPr>
        <p:spPr>
          <a:xfrm>
            <a:off x="6738823" y="1612599"/>
            <a:ext cx="1749972" cy="3038914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2" descr="Image result for document icon">
            <a:extLst>
              <a:ext uri="{FF2B5EF4-FFF2-40B4-BE49-F238E27FC236}">
                <a16:creationId xmlns:a16="http://schemas.microsoft.com/office/drawing/2014/main" id="{BC0BBD39-3804-644A-9214-792817314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0761" y="3466909"/>
            <a:ext cx="946096" cy="946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B63E4FE4-0CBE-394E-8B62-6904597FBAC3}"/>
              </a:ext>
            </a:extLst>
          </p:cNvPr>
          <p:cNvGrpSpPr/>
          <p:nvPr/>
        </p:nvGrpSpPr>
        <p:grpSpPr>
          <a:xfrm>
            <a:off x="0" y="3527766"/>
            <a:ext cx="3008243" cy="825575"/>
            <a:chOff x="2393494" y="2948152"/>
            <a:chExt cx="3008243" cy="825575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64D5B50-8290-2442-AF1D-B231EBB0C15C}"/>
                </a:ext>
              </a:extLst>
            </p:cNvPr>
            <p:cNvGrpSpPr/>
            <p:nvPr/>
          </p:nvGrpSpPr>
          <p:grpSpPr>
            <a:xfrm>
              <a:off x="2511573" y="3074532"/>
              <a:ext cx="2736003" cy="572814"/>
              <a:chOff x="2538396" y="3039060"/>
              <a:chExt cx="2736003" cy="572814"/>
            </a:xfrm>
          </p:grpSpPr>
          <p:pic>
            <p:nvPicPr>
              <p:cNvPr id="52" name="Picture 2" descr="Image result for document icon">
                <a:extLst>
                  <a:ext uri="{FF2B5EF4-FFF2-40B4-BE49-F238E27FC236}">
                    <a16:creationId xmlns:a16="http://schemas.microsoft.com/office/drawing/2014/main" id="{9326BF45-EF92-8F4E-BDFE-034184B7617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66941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3" name="Picture 2" descr="Image result for document icon">
                <a:extLst>
                  <a:ext uri="{FF2B5EF4-FFF2-40B4-BE49-F238E27FC236}">
                    <a16:creationId xmlns:a16="http://schemas.microsoft.com/office/drawing/2014/main" id="{EBE3F40B-36D9-F84E-AE09-F2F64E7B017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38396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4" name="Picture 2" descr="Image result for document icon">
                <a:extLst>
                  <a:ext uri="{FF2B5EF4-FFF2-40B4-BE49-F238E27FC236}">
                    <a16:creationId xmlns:a16="http://schemas.microsoft.com/office/drawing/2014/main" id="{9349C949-69F0-EC44-AA4D-B2A86077284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701585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5" name="Picture 2" descr="Image result for document icon">
                <a:extLst>
                  <a:ext uri="{FF2B5EF4-FFF2-40B4-BE49-F238E27FC236}">
                    <a16:creationId xmlns:a16="http://schemas.microsoft.com/office/drawing/2014/main" id="{E64711B7-EA5F-484A-9F67-7CDDAB3D5AE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86293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6" name="Picture 2" descr="Image result for document icon">
                <a:extLst>
                  <a:ext uri="{FF2B5EF4-FFF2-40B4-BE49-F238E27FC236}">
                    <a16:creationId xmlns:a16="http://schemas.microsoft.com/office/drawing/2014/main" id="{5C9B18C8-C855-164A-B1E0-7EC62A107C6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26617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3CB69C6D-5AD9-DD48-BAC9-3409E32ED91D}"/>
                </a:ext>
              </a:extLst>
            </p:cNvPr>
            <p:cNvSpPr/>
            <p:nvPr/>
          </p:nvSpPr>
          <p:spPr>
            <a:xfrm>
              <a:off x="2393494" y="2948152"/>
              <a:ext cx="3008243" cy="825575"/>
            </a:xfrm>
            <a:prstGeom prst="roundRect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48333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/>
          <p:nvPr/>
        </p:nvSpPr>
        <p:spPr>
          <a:xfrm>
            <a:off x="634030" y="3639590"/>
            <a:ext cx="1044217" cy="1922633"/>
          </a:xfrm>
          <a:custGeom>
            <a:avLst/>
            <a:gdLst>
              <a:gd name="connsiteX0" fmla="*/ 522109 w 1044217"/>
              <a:gd name="connsiteY0" fmla="*/ 0 h 1922633"/>
              <a:gd name="connsiteX1" fmla="*/ 538328 w 1044217"/>
              <a:gd name="connsiteY1" fmla="*/ 9853 h 1922633"/>
              <a:gd name="connsiteX2" fmla="*/ 1044217 w 1044217"/>
              <a:gd name="connsiteY2" fmla="*/ 961316 h 1922633"/>
              <a:gd name="connsiteX3" fmla="*/ 538328 w 1044217"/>
              <a:gd name="connsiteY3" fmla="*/ 1912779 h 1922633"/>
              <a:gd name="connsiteX4" fmla="*/ 522109 w 1044217"/>
              <a:gd name="connsiteY4" fmla="*/ 1922633 h 1922633"/>
              <a:gd name="connsiteX5" fmla="*/ 505889 w 1044217"/>
              <a:gd name="connsiteY5" fmla="*/ 1912779 h 1922633"/>
              <a:gd name="connsiteX6" fmla="*/ 0 w 1044217"/>
              <a:gd name="connsiteY6" fmla="*/ 961316 h 1922633"/>
              <a:gd name="connsiteX7" fmla="*/ 505889 w 1044217"/>
              <a:gd name="connsiteY7" fmla="*/ 9853 h 1922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44217" h="1922633">
                <a:moveTo>
                  <a:pt x="522109" y="0"/>
                </a:moveTo>
                <a:lnTo>
                  <a:pt x="538328" y="9853"/>
                </a:lnTo>
                <a:cubicBezTo>
                  <a:pt x="843545" y="216054"/>
                  <a:pt x="1044217" y="565251"/>
                  <a:pt x="1044217" y="961316"/>
                </a:cubicBezTo>
                <a:cubicBezTo>
                  <a:pt x="1044217" y="1357382"/>
                  <a:pt x="843545" y="1706578"/>
                  <a:pt x="538328" y="1912779"/>
                </a:cubicBezTo>
                <a:lnTo>
                  <a:pt x="522109" y="1922633"/>
                </a:lnTo>
                <a:lnTo>
                  <a:pt x="505889" y="1912779"/>
                </a:lnTo>
                <a:cubicBezTo>
                  <a:pt x="200672" y="1706578"/>
                  <a:pt x="0" y="1357382"/>
                  <a:pt x="0" y="961316"/>
                </a:cubicBezTo>
                <a:cubicBezTo>
                  <a:pt x="0" y="565251"/>
                  <a:pt x="200672" y="216054"/>
                  <a:pt x="505889" y="9853"/>
                </a:cubicBezTo>
                <a:close/>
              </a:path>
            </a:pathLst>
          </a:custGeom>
          <a:solidFill>
            <a:srgbClr val="FFC000"/>
          </a:solidFill>
          <a:ln>
            <a:solidFill>
              <a:srgbClr val="FFC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457200"/>
            <a:endParaRPr lang="en-US" sz="1800" kern="1200" dirty="0">
              <a:solidFill>
                <a:prstClr val="white"/>
              </a:solidFill>
              <a:latin typeface="Arial Unicode MS" panose="020B0604020202020204" pitchFamily="34" charset="-128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623520" y="1421907"/>
            <a:ext cx="1044217" cy="1922633"/>
          </a:xfrm>
          <a:custGeom>
            <a:avLst/>
            <a:gdLst>
              <a:gd name="connsiteX0" fmla="*/ 522109 w 1044217"/>
              <a:gd name="connsiteY0" fmla="*/ 0 h 1922633"/>
              <a:gd name="connsiteX1" fmla="*/ 538328 w 1044217"/>
              <a:gd name="connsiteY1" fmla="*/ 9853 h 1922633"/>
              <a:gd name="connsiteX2" fmla="*/ 1044217 w 1044217"/>
              <a:gd name="connsiteY2" fmla="*/ 961316 h 1922633"/>
              <a:gd name="connsiteX3" fmla="*/ 538328 w 1044217"/>
              <a:gd name="connsiteY3" fmla="*/ 1912779 h 1922633"/>
              <a:gd name="connsiteX4" fmla="*/ 522109 w 1044217"/>
              <a:gd name="connsiteY4" fmla="*/ 1922633 h 1922633"/>
              <a:gd name="connsiteX5" fmla="*/ 505889 w 1044217"/>
              <a:gd name="connsiteY5" fmla="*/ 1912779 h 1922633"/>
              <a:gd name="connsiteX6" fmla="*/ 0 w 1044217"/>
              <a:gd name="connsiteY6" fmla="*/ 961316 h 1922633"/>
              <a:gd name="connsiteX7" fmla="*/ 505889 w 1044217"/>
              <a:gd name="connsiteY7" fmla="*/ 9853 h 1922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44217" h="1922633">
                <a:moveTo>
                  <a:pt x="522109" y="0"/>
                </a:moveTo>
                <a:lnTo>
                  <a:pt x="538328" y="9853"/>
                </a:lnTo>
                <a:cubicBezTo>
                  <a:pt x="843545" y="216054"/>
                  <a:pt x="1044217" y="565251"/>
                  <a:pt x="1044217" y="961316"/>
                </a:cubicBezTo>
                <a:cubicBezTo>
                  <a:pt x="1044217" y="1357382"/>
                  <a:pt x="843545" y="1706578"/>
                  <a:pt x="538328" y="1912779"/>
                </a:cubicBezTo>
                <a:lnTo>
                  <a:pt x="522109" y="1922633"/>
                </a:lnTo>
                <a:lnTo>
                  <a:pt x="505889" y="1912779"/>
                </a:lnTo>
                <a:cubicBezTo>
                  <a:pt x="200672" y="1706578"/>
                  <a:pt x="0" y="1357382"/>
                  <a:pt x="0" y="961316"/>
                </a:cubicBezTo>
                <a:cubicBezTo>
                  <a:pt x="0" y="565251"/>
                  <a:pt x="200672" y="216054"/>
                  <a:pt x="505889" y="9853"/>
                </a:cubicBezTo>
                <a:close/>
              </a:path>
            </a:pathLst>
          </a:custGeom>
          <a:solidFill>
            <a:srgbClr val="FFC000"/>
          </a:solidFill>
          <a:ln>
            <a:solidFill>
              <a:srgbClr val="FFC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457200"/>
            <a:endParaRPr lang="en-US" sz="1800" kern="1200" dirty="0">
              <a:solidFill>
                <a:prstClr val="white"/>
              </a:solidFill>
              <a:latin typeface="Arial Unicode MS" panose="020B0604020202020204" pitchFamily="34" charset="-128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6/8/20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013" y="112876"/>
            <a:ext cx="8576441" cy="591477"/>
          </a:xfrm>
        </p:spPr>
        <p:txBody>
          <a:bodyPr/>
          <a:lstStyle/>
          <a:p>
            <a:r>
              <a:rPr lang="en-US" dirty="0"/>
              <a:t>Steps for a pyramid plot…ID common tokens &amp; frequency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2066" y="1826011"/>
            <a:ext cx="4848225" cy="1114425"/>
          </a:xfrm>
          <a:prstGeom prst="rect">
            <a:avLst/>
          </a:prstGeom>
        </p:spPr>
      </p:pic>
      <p:pic>
        <p:nvPicPr>
          <p:cNvPr id="11" name="Picture 2" descr="Image result for document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98" y="1910175"/>
            <a:ext cx="946096" cy="946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mage result for document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8642" y="4127858"/>
            <a:ext cx="946096" cy="946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2541" y="4038931"/>
            <a:ext cx="4867275" cy="112395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894D949-FC3A-D44A-8570-9BFEEE41BD51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AE33919-589B-7F49-BF5A-90116879E6A7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6229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6/8/20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 “pyramid plot” of frequencies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546622" y="3094638"/>
            <a:ext cx="4848225" cy="11144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845758" y="3089875"/>
            <a:ext cx="4867275" cy="1123950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1160832" y="3074277"/>
            <a:ext cx="836871" cy="1144753"/>
            <a:chOff x="514446" y="2588556"/>
            <a:chExt cx="1405539" cy="1922633"/>
          </a:xfrm>
        </p:grpSpPr>
        <p:sp>
          <p:nvSpPr>
            <p:cNvPr id="8" name="Freeform 7"/>
            <p:cNvSpPr/>
            <p:nvPr/>
          </p:nvSpPr>
          <p:spPr>
            <a:xfrm>
              <a:off x="875768" y="2588556"/>
              <a:ext cx="1044217" cy="1922633"/>
            </a:xfrm>
            <a:custGeom>
              <a:avLst/>
              <a:gdLst>
                <a:gd name="connsiteX0" fmla="*/ 522109 w 1044217"/>
                <a:gd name="connsiteY0" fmla="*/ 0 h 1922633"/>
                <a:gd name="connsiteX1" fmla="*/ 538328 w 1044217"/>
                <a:gd name="connsiteY1" fmla="*/ 9853 h 1922633"/>
                <a:gd name="connsiteX2" fmla="*/ 1044217 w 1044217"/>
                <a:gd name="connsiteY2" fmla="*/ 961316 h 1922633"/>
                <a:gd name="connsiteX3" fmla="*/ 538328 w 1044217"/>
                <a:gd name="connsiteY3" fmla="*/ 1912779 h 1922633"/>
                <a:gd name="connsiteX4" fmla="*/ 522109 w 1044217"/>
                <a:gd name="connsiteY4" fmla="*/ 1922633 h 1922633"/>
                <a:gd name="connsiteX5" fmla="*/ 505889 w 1044217"/>
                <a:gd name="connsiteY5" fmla="*/ 1912779 h 1922633"/>
                <a:gd name="connsiteX6" fmla="*/ 0 w 1044217"/>
                <a:gd name="connsiteY6" fmla="*/ 961316 h 1922633"/>
                <a:gd name="connsiteX7" fmla="*/ 505889 w 1044217"/>
                <a:gd name="connsiteY7" fmla="*/ 9853 h 1922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4217" h="1922633">
                  <a:moveTo>
                    <a:pt x="522109" y="0"/>
                  </a:moveTo>
                  <a:lnTo>
                    <a:pt x="538328" y="9853"/>
                  </a:lnTo>
                  <a:cubicBezTo>
                    <a:pt x="843545" y="216054"/>
                    <a:pt x="1044217" y="565251"/>
                    <a:pt x="1044217" y="961316"/>
                  </a:cubicBezTo>
                  <a:cubicBezTo>
                    <a:pt x="1044217" y="1357382"/>
                    <a:pt x="843545" y="1706578"/>
                    <a:pt x="538328" y="1912779"/>
                  </a:cubicBezTo>
                  <a:lnTo>
                    <a:pt x="522109" y="1922633"/>
                  </a:lnTo>
                  <a:lnTo>
                    <a:pt x="505889" y="1912779"/>
                  </a:lnTo>
                  <a:cubicBezTo>
                    <a:pt x="200672" y="1706578"/>
                    <a:pt x="0" y="1357382"/>
                    <a:pt x="0" y="961316"/>
                  </a:cubicBezTo>
                  <a:cubicBezTo>
                    <a:pt x="0" y="565251"/>
                    <a:pt x="200672" y="216054"/>
                    <a:pt x="505889" y="9853"/>
                  </a:cubicBezTo>
                  <a:close/>
                </a:path>
              </a:pathLst>
            </a:custGeom>
            <a:solidFill>
              <a:srgbClr val="FFC000"/>
            </a:solidFill>
            <a:ln>
              <a:solidFill>
                <a:srgbClr val="FFC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457200"/>
              <a:endParaRPr lang="en-US" sz="1800" kern="1200" dirty="0">
                <a:solidFill>
                  <a:prstClr val="white"/>
                </a:solidFill>
                <a:latin typeface="Arial Unicode MS" panose="020B0604020202020204" pitchFamily="34" charset="-128"/>
              </a:endParaRPr>
            </a:p>
          </p:txBody>
        </p:sp>
        <p:pic>
          <p:nvPicPr>
            <p:cNvPr id="9" name="Picture 2" descr="Image result for document icon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446" y="3076824"/>
              <a:ext cx="946096" cy="9460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Group 11"/>
          <p:cNvGrpSpPr/>
          <p:nvPr/>
        </p:nvGrpSpPr>
        <p:grpSpPr>
          <a:xfrm>
            <a:off x="6451506" y="3090042"/>
            <a:ext cx="911397" cy="1144753"/>
            <a:chOff x="6025837" y="2283756"/>
            <a:chExt cx="1530708" cy="1922633"/>
          </a:xfrm>
        </p:grpSpPr>
        <p:sp>
          <p:nvSpPr>
            <p:cNvPr id="10" name="Freeform 9"/>
            <p:cNvSpPr/>
            <p:nvPr/>
          </p:nvSpPr>
          <p:spPr>
            <a:xfrm>
              <a:off x="6025837" y="2283756"/>
              <a:ext cx="1044217" cy="1922633"/>
            </a:xfrm>
            <a:custGeom>
              <a:avLst/>
              <a:gdLst>
                <a:gd name="connsiteX0" fmla="*/ 522109 w 1044217"/>
                <a:gd name="connsiteY0" fmla="*/ 0 h 1922633"/>
                <a:gd name="connsiteX1" fmla="*/ 538328 w 1044217"/>
                <a:gd name="connsiteY1" fmla="*/ 9853 h 1922633"/>
                <a:gd name="connsiteX2" fmla="*/ 1044217 w 1044217"/>
                <a:gd name="connsiteY2" fmla="*/ 961316 h 1922633"/>
                <a:gd name="connsiteX3" fmla="*/ 538328 w 1044217"/>
                <a:gd name="connsiteY3" fmla="*/ 1912779 h 1922633"/>
                <a:gd name="connsiteX4" fmla="*/ 522109 w 1044217"/>
                <a:gd name="connsiteY4" fmla="*/ 1922633 h 1922633"/>
                <a:gd name="connsiteX5" fmla="*/ 505889 w 1044217"/>
                <a:gd name="connsiteY5" fmla="*/ 1912779 h 1922633"/>
                <a:gd name="connsiteX6" fmla="*/ 0 w 1044217"/>
                <a:gd name="connsiteY6" fmla="*/ 961316 h 1922633"/>
                <a:gd name="connsiteX7" fmla="*/ 505889 w 1044217"/>
                <a:gd name="connsiteY7" fmla="*/ 9853 h 1922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4217" h="1922633">
                  <a:moveTo>
                    <a:pt x="522109" y="0"/>
                  </a:moveTo>
                  <a:lnTo>
                    <a:pt x="538328" y="9853"/>
                  </a:lnTo>
                  <a:cubicBezTo>
                    <a:pt x="843545" y="216054"/>
                    <a:pt x="1044217" y="565251"/>
                    <a:pt x="1044217" y="961316"/>
                  </a:cubicBezTo>
                  <a:cubicBezTo>
                    <a:pt x="1044217" y="1357382"/>
                    <a:pt x="843545" y="1706578"/>
                    <a:pt x="538328" y="1912779"/>
                  </a:cubicBezTo>
                  <a:lnTo>
                    <a:pt x="522109" y="1922633"/>
                  </a:lnTo>
                  <a:lnTo>
                    <a:pt x="505889" y="1912779"/>
                  </a:lnTo>
                  <a:cubicBezTo>
                    <a:pt x="200672" y="1706578"/>
                    <a:pt x="0" y="1357382"/>
                    <a:pt x="0" y="961316"/>
                  </a:cubicBezTo>
                  <a:cubicBezTo>
                    <a:pt x="0" y="565251"/>
                    <a:pt x="200672" y="216054"/>
                    <a:pt x="505889" y="9853"/>
                  </a:cubicBezTo>
                  <a:close/>
                </a:path>
              </a:pathLst>
            </a:custGeom>
            <a:solidFill>
              <a:srgbClr val="FFC000"/>
            </a:solidFill>
            <a:ln>
              <a:solidFill>
                <a:srgbClr val="FFC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457200"/>
              <a:endParaRPr lang="en-US" sz="1800" kern="1200" dirty="0">
                <a:solidFill>
                  <a:prstClr val="white"/>
                </a:solidFill>
                <a:latin typeface="Arial Unicode MS" panose="020B0604020202020204" pitchFamily="34" charset="-128"/>
              </a:endParaRPr>
            </a:p>
          </p:txBody>
        </p:sp>
        <p:pic>
          <p:nvPicPr>
            <p:cNvPr id="11" name="Picture 2" descr="Image result for document icon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0449" y="2772024"/>
              <a:ext cx="946096" cy="9460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Right Brace 13"/>
          <p:cNvSpPr/>
          <p:nvPr/>
        </p:nvSpPr>
        <p:spPr>
          <a:xfrm>
            <a:off x="5627118" y="1507740"/>
            <a:ext cx="693682" cy="428822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eft Brace 15"/>
          <p:cNvSpPr/>
          <p:nvPr/>
        </p:nvSpPr>
        <p:spPr>
          <a:xfrm>
            <a:off x="2176816" y="1436795"/>
            <a:ext cx="441434" cy="443011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3758321" y="1182414"/>
            <a:ext cx="772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termA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762329" y="3021724"/>
            <a:ext cx="764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termB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972674" y="4372304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741682" y="5628290"/>
            <a:ext cx="805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TermN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325D68D-3EB6-054E-A914-8361E0E80B3D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B8DAE81-DE22-D140-9510-B58DD49C03A3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7387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6/8/20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Barbell plot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6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06F8ED3-38D3-D643-BE61-590D463E5548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6670D6-BD4E-AB40-B1D0-315FC19592C7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8C1B827B-09BA-3948-AFC3-C0DC6C741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39" y="1572819"/>
            <a:ext cx="4634098" cy="348259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58B7B8-6771-ED4F-852B-D6543BBEBD4A}"/>
              </a:ext>
            </a:extLst>
          </p:cNvPr>
          <p:cNvSpPr txBox="1"/>
          <p:nvPr/>
        </p:nvSpPr>
        <p:spPr>
          <a:xfrm>
            <a:off x="1757548" y="1258784"/>
            <a:ext cx="2375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Z-Score/Standard Score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C1F65B5-4BA5-FB4A-8E36-2561252C3236}"/>
              </a:ext>
            </a:extLst>
          </p:cNvPr>
          <p:cNvCxnSpPr/>
          <p:nvPr/>
        </p:nvCxnSpPr>
        <p:spPr>
          <a:xfrm flipH="1">
            <a:off x="1187532" y="4683826"/>
            <a:ext cx="17694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28A03F3-0915-E04B-9904-2C9E889DFAD2}"/>
              </a:ext>
            </a:extLst>
          </p:cNvPr>
          <p:cNvCxnSpPr>
            <a:cxnSpLocks/>
          </p:cNvCxnSpPr>
          <p:nvPr/>
        </p:nvCxnSpPr>
        <p:spPr>
          <a:xfrm>
            <a:off x="3085605" y="4683826"/>
            <a:ext cx="14863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F45429A-3332-BB40-B2C6-936B2E88A305}"/>
              </a:ext>
            </a:extLst>
          </p:cNvPr>
          <p:cNvSpPr txBox="1"/>
          <p:nvPr/>
        </p:nvSpPr>
        <p:spPr>
          <a:xfrm>
            <a:off x="2465032" y="4699660"/>
            <a:ext cx="88678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Avg </a:t>
            </a:r>
          </a:p>
          <a:p>
            <a:pPr algn="ctr"/>
            <a:r>
              <a:rPr lang="en-US" sz="1100" dirty="0"/>
              <a:t>Word Usage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02E001-2211-D54A-A73B-B9DF3B7878D6}"/>
              </a:ext>
            </a:extLst>
          </p:cNvPr>
          <p:cNvSpPr txBox="1"/>
          <p:nvPr/>
        </p:nvSpPr>
        <p:spPr>
          <a:xfrm>
            <a:off x="3973705" y="4699660"/>
            <a:ext cx="106792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More than Avg </a:t>
            </a:r>
          </a:p>
          <a:p>
            <a:pPr algn="ctr"/>
            <a:r>
              <a:rPr lang="en-US" sz="1100" dirty="0"/>
              <a:t>Word Usage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341B4A-098B-FF4D-B559-3A7E85D748A3}"/>
              </a:ext>
            </a:extLst>
          </p:cNvPr>
          <p:cNvSpPr txBox="1"/>
          <p:nvPr/>
        </p:nvSpPr>
        <p:spPr>
          <a:xfrm>
            <a:off x="850562" y="4699660"/>
            <a:ext cx="99257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Less than Avg </a:t>
            </a:r>
          </a:p>
          <a:p>
            <a:pPr algn="ctr"/>
            <a:r>
              <a:rPr lang="en-US" sz="1100" dirty="0"/>
              <a:t>Word Usage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8DC57CB-33A9-B440-853B-AC78B6D1D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7603" y="1446810"/>
            <a:ext cx="3460102" cy="193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32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6/8/20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﻿</a:t>
            </a:r>
            <a:r>
              <a:rPr lang="en-US" dirty="0" err="1"/>
              <a:t>live_D_Pyramid_BarBell_plots.R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7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06F8ED3-38D3-D643-BE61-590D463E5548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6670D6-BD4E-AB40-B1D0-315FC19592C7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8DD71D08-0F13-B342-AA5B-D915A14D22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05" y="1443772"/>
            <a:ext cx="4937763" cy="412365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A662ACC-AD01-084E-8640-A030B16534A0}"/>
              </a:ext>
            </a:extLst>
          </p:cNvPr>
          <p:cNvSpPr txBox="1"/>
          <p:nvPr/>
        </p:nvSpPr>
        <p:spPr>
          <a:xfrm>
            <a:off x="5103835" y="1583477"/>
            <a:ext cx="38781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British Airways use of “service” is average overall but used much more often for Ryan Air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“Bags” is used less than the avg word use for both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“Passengers” is used more often than avg in both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662D905-F0B7-E146-94A4-9536FBCBB37B}"/>
              </a:ext>
            </a:extLst>
          </p:cNvPr>
          <p:cNvSpPr txBox="1"/>
          <p:nvPr/>
        </p:nvSpPr>
        <p:spPr>
          <a:xfrm>
            <a:off x="5682170" y="1238491"/>
            <a:ext cx="2785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EXAMPLE INTERPRETATION</a:t>
            </a:r>
          </a:p>
        </p:txBody>
      </p:sp>
    </p:spTree>
    <p:extLst>
      <p:ext uri="{BB962C8B-B14F-4D97-AF65-F5344CB8AC3E}">
        <p14:creationId xmlns:p14="http://schemas.microsoft.com/office/powerpoint/2010/main" val="550777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6/8/20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Lab/Homework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17099" y="2413338"/>
            <a:ext cx="1567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Day2_HW.R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BE62B-5322-764E-8873-881AEB614513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03A7E15-6D99-8A4F-A3CB-D486F4F4D89F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464625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5985</TotalTime>
  <Words>197</Words>
  <Application>Microsoft Macintosh PowerPoint</Application>
  <PresentationFormat>On-screen Show (4:3)</PresentationFormat>
  <Paragraphs>57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 Unicode MS</vt:lpstr>
      <vt:lpstr>Arial</vt:lpstr>
      <vt:lpstr>Calibri</vt:lpstr>
      <vt:lpstr>Calibri Light</vt:lpstr>
      <vt:lpstr>1_Office Theme</vt:lpstr>
      <vt:lpstr>Review of Basic Text Visuals</vt:lpstr>
      <vt:lpstr>Let’s make some pyramids</vt:lpstr>
      <vt:lpstr>Steps for a pyramid plot…collapse</vt:lpstr>
      <vt:lpstr>Steps for a pyramid plot…ID common tokens &amp; frequency</vt:lpstr>
      <vt:lpstr>Build a “pyramid plot” of frequencies</vt:lpstr>
      <vt:lpstr>Experimental Barbell plot</vt:lpstr>
      <vt:lpstr>Open ﻿live_D_Pyramid_BarBell_plots.R</vt:lpstr>
      <vt:lpstr>Lab/Homework</vt:lpstr>
    </vt:vector>
  </TitlesOfParts>
  <Company>Liberty Mutual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Kwartler, Edward</dc:creator>
  <cp:lastModifiedBy>Edward Kwartler</cp:lastModifiedBy>
  <cp:revision>346</cp:revision>
  <dcterms:created xsi:type="dcterms:W3CDTF">2018-05-23T17:24:59Z</dcterms:created>
  <dcterms:modified xsi:type="dcterms:W3CDTF">2020-06-08T22:45:58Z</dcterms:modified>
</cp:coreProperties>
</file>

<file path=docProps/thumbnail.jpeg>
</file>